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43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B7B3C5-60EB-4DE8-BA9F-92C78C5E98E3}" type="datetimeFigureOut">
              <a:rPr lang="en-GB" smtClean="0"/>
              <a:t>01/07/2019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4E10BB-B55B-4CAE-9A28-9A56F1FB34BD}" type="slidenum">
              <a:rPr lang="en-GB" smtClean="0"/>
              <a:t>‹#›</a:t>
            </a:fld>
            <a:endParaRPr lang="en-GB" dirty="0"/>
          </a:p>
        </p:txBody>
      </p:sp>
    </p:spTree>
    <p:extLst>
      <p:ext uri="{BB962C8B-B14F-4D97-AF65-F5344CB8AC3E}">
        <p14:creationId xmlns:p14="http://schemas.microsoft.com/office/powerpoint/2010/main" val="369039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B7B3C5-60EB-4DE8-BA9F-92C78C5E98E3}" type="datetimeFigureOut">
              <a:rPr lang="en-GB" smtClean="0"/>
              <a:t>01/07/2019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4E10BB-B55B-4CAE-9A28-9A56F1FB34BD}" type="slidenum">
              <a:rPr lang="en-GB" smtClean="0"/>
              <a:t>‹#›</a:t>
            </a:fld>
            <a:endParaRPr lang="en-GB" dirty="0"/>
          </a:p>
        </p:txBody>
      </p:sp>
    </p:spTree>
    <p:extLst>
      <p:ext uri="{BB962C8B-B14F-4D97-AF65-F5344CB8AC3E}">
        <p14:creationId xmlns:p14="http://schemas.microsoft.com/office/powerpoint/2010/main" val="400156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B7B3C5-60EB-4DE8-BA9F-92C78C5E98E3}" type="datetimeFigureOut">
              <a:rPr lang="en-GB" smtClean="0"/>
              <a:t>01/07/2019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4E10BB-B55B-4CAE-9A28-9A56F1FB34BD}" type="slidenum">
              <a:rPr lang="en-GB" smtClean="0"/>
              <a:t>‹#›</a:t>
            </a:fld>
            <a:endParaRPr lang="en-GB" dirty="0"/>
          </a:p>
        </p:txBody>
      </p:sp>
    </p:spTree>
    <p:extLst>
      <p:ext uri="{BB962C8B-B14F-4D97-AF65-F5344CB8AC3E}">
        <p14:creationId xmlns:p14="http://schemas.microsoft.com/office/powerpoint/2010/main" val="116680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B7B3C5-60EB-4DE8-BA9F-92C78C5E98E3}" type="datetimeFigureOut">
              <a:rPr lang="en-GB" smtClean="0"/>
              <a:t>01/07/2019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4E10BB-B55B-4CAE-9A28-9A56F1FB34BD}" type="slidenum">
              <a:rPr lang="en-GB" smtClean="0"/>
              <a:t>‹#›</a:t>
            </a:fld>
            <a:endParaRPr lang="en-GB" dirty="0"/>
          </a:p>
        </p:txBody>
      </p:sp>
    </p:spTree>
    <p:extLst>
      <p:ext uri="{BB962C8B-B14F-4D97-AF65-F5344CB8AC3E}">
        <p14:creationId xmlns:p14="http://schemas.microsoft.com/office/powerpoint/2010/main" val="407900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B7B3C5-60EB-4DE8-BA9F-92C78C5E98E3}" type="datetimeFigureOut">
              <a:rPr lang="en-GB" smtClean="0"/>
              <a:t>01/07/2019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4E10BB-B55B-4CAE-9A28-9A56F1FB34BD}" type="slidenum">
              <a:rPr lang="en-GB" smtClean="0"/>
              <a:t>‹#›</a:t>
            </a:fld>
            <a:endParaRPr lang="en-GB" dirty="0"/>
          </a:p>
        </p:txBody>
      </p:sp>
    </p:spTree>
    <p:extLst>
      <p:ext uri="{BB962C8B-B14F-4D97-AF65-F5344CB8AC3E}">
        <p14:creationId xmlns:p14="http://schemas.microsoft.com/office/powerpoint/2010/main" val="113688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B7B3C5-60EB-4DE8-BA9F-92C78C5E98E3}" type="datetimeFigureOut">
              <a:rPr lang="en-GB" smtClean="0"/>
              <a:t>01/07/2019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4E10BB-B55B-4CAE-9A28-9A56F1FB34BD}" type="slidenum">
              <a:rPr lang="en-GB" smtClean="0"/>
              <a:t>‹#›</a:t>
            </a:fld>
            <a:endParaRPr lang="en-GB" dirty="0"/>
          </a:p>
        </p:txBody>
      </p:sp>
    </p:spTree>
    <p:extLst>
      <p:ext uri="{BB962C8B-B14F-4D97-AF65-F5344CB8AC3E}">
        <p14:creationId xmlns:p14="http://schemas.microsoft.com/office/powerpoint/2010/main" val="39980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B7B3C5-60EB-4DE8-BA9F-92C78C5E98E3}" type="datetimeFigureOut">
              <a:rPr lang="en-GB" smtClean="0"/>
              <a:t>01/07/2019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54E10BB-B55B-4CAE-9A28-9A56F1FB34BD}" type="slidenum">
              <a:rPr lang="en-GB" smtClean="0"/>
              <a:t>‹#›</a:t>
            </a:fld>
            <a:endParaRPr lang="en-GB" dirty="0"/>
          </a:p>
        </p:txBody>
      </p:sp>
    </p:spTree>
    <p:extLst>
      <p:ext uri="{BB962C8B-B14F-4D97-AF65-F5344CB8AC3E}">
        <p14:creationId xmlns:p14="http://schemas.microsoft.com/office/powerpoint/2010/main" val="54130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B7B3C5-60EB-4DE8-BA9F-92C78C5E98E3}" type="datetimeFigureOut">
              <a:rPr lang="en-GB" smtClean="0"/>
              <a:t>01/07/2019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54E10BB-B55B-4CAE-9A28-9A56F1FB34BD}" type="slidenum">
              <a:rPr lang="en-GB" smtClean="0"/>
              <a:t>‹#›</a:t>
            </a:fld>
            <a:endParaRPr lang="en-GB" dirty="0"/>
          </a:p>
        </p:txBody>
      </p:sp>
    </p:spTree>
    <p:extLst>
      <p:ext uri="{BB962C8B-B14F-4D97-AF65-F5344CB8AC3E}">
        <p14:creationId xmlns:p14="http://schemas.microsoft.com/office/powerpoint/2010/main" val="387225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7B3C5-60EB-4DE8-BA9F-92C78C5E98E3}" type="datetimeFigureOut">
              <a:rPr lang="en-GB" smtClean="0"/>
              <a:t>01/07/2019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54E10BB-B55B-4CAE-9A28-9A56F1FB34BD}" type="slidenum">
              <a:rPr lang="en-GB" smtClean="0"/>
              <a:t>‹#›</a:t>
            </a:fld>
            <a:endParaRPr lang="en-GB" dirty="0"/>
          </a:p>
        </p:txBody>
      </p:sp>
    </p:spTree>
    <p:extLst>
      <p:ext uri="{BB962C8B-B14F-4D97-AF65-F5344CB8AC3E}">
        <p14:creationId xmlns:p14="http://schemas.microsoft.com/office/powerpoint/2010/main" val="345156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7B3C5-60EB-4DE8-BA9F-92C78C5E98E3}" type="datetimeFigureOut">
              <a:rPr lang="en-GB" smtClean="0"/>
              <a:t>01/07/2019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4E10BB-B55B-4CAE-9A28-9A56F1FB34BD}" type="slidenum">
              <a:rPr lang="en-GB" smtClean="0"/>
              <a:t>‹#›</a:t>
            </a:fld>
            <a:endParaRPr lang="en-GB" dirty="0"/>
          </a:p>
        </p:txBody>
      </p:sp>
    </p:spTree>
    <p:extLst>
      <p:ext uri="{BB962C8B-B14F-4D97-AF65-F5344CB8AC3E}">
        <p14:creationId xmlns:p14="http://schemas.microsoft.com/office/powerpoint/2010/main" val="23719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7B3C5-60EB-4DE8-BA9F-92C78C5E98E3}" type="datetimeFigureOut">
              <a:rPr lang="en-GB" smtClean="0"/>
              <a:t>01/07/2019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4E10BB-B55B-4CAE-9A28-9A56F1FB34BD}" type="slidenum">
              <a:rPr lang="en-GB" smtClean="0"/>
              <a:t>‹#›</a:t>
            </a:fld>
            <a:endParaRPr lang="en-GB" dirty="0"/>
          </a:p>
        </p:txBody>
      </p:sp>
    </p:spTree>
    <p:extLst>
      <p:ext uri="{BB962C8B-B14F-4D97-AF65-F5344CB8AC3E}">
        <p14:creationId xmlns:p14="http://schemas.microsoft.com/office/powerpoint/2010/main" val="75561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7B3C5-60EB-4DE8-BA9F-92C78C5E98E3}" type="datetimeFigureOut">
              <a:rPr lang="en-GB" smtClean="0"/>
              <a:t>01/07/2019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E10BB-B55B-4CAE-9A28-9A56F1FB34BD}" type="slidenum">
              <a:rPr lang="en-GB" smtClean="0"/>
              <a:t>‹#›</a:t>
            </a:fld>
            <a:endParaRPr lang="en-GB" dirty="0"/>
          </a:p>
        </p:txBody>
      </p:sp>
    </p:spTree>
    <p:extLst>
      <p:ext uri="{BB962C8B-B14F-4D97-AF65-F5344CB8AC3E}">
        <p14:creationId xmlns:p14="http://schemas.microsoft.com/office/powerpoint/2010/main" val="72923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hyperlink" Target="http://upload.wikimedia.org/wikipedia/commons/3/32/Decorated_Indian_elephant.jpg" TargetMode="External"/><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hyperlink" Target="http://www.elephantparade.com/" TargetMode="Externa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hyperlink" Target="http://0.tqn.com/d/golondon/1/0/6/1/0/-/103Jungle.jpg" TargetMode="Externa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529" y="885637"/>
            <a:ext cx="3928105" cy="259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725478"/>
            <a:ext cx="2736304" cy="2722180"/>
          </a:xfrm>
          <a:prstGeom prst="rect">
            <a:avLst/>
          </a:prstGeom>
          <a:ln/>
          <a:extLst/>
        </p:spPr>
        <p:style>
          <a:lnRef idx="2">
            <a:schemeClr val="dk1"/>
          </a:lnRef>
          <a:fillRef idx="1">
            <a:schemeClr val="lt1"/>
          </a:fillRef>
          <a:effectRef idx="0">
            <a:schemeClr val="dk1"/>
          </a:effectRef>
          <a:fontRef idx="minor">
            <a:schemeClr val="dk1"/>
          </a:fontRef>
        </p:style>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196752"/>
            <a:ext cx="2783827" cy="1774980"/>
          </a:xfrm>
          <a:prstGeom prst="rect">
            <a:avLst/>
          </a:prstGeom>
          <a:ln/>
          <a:extLst/>
        </p:spPr>
        <p:style>
          <a:lnRef idx="2">
            <a:schemeClr val="accent4"/>
          </a:lnRef>
          <a:fillRef idx="1">
            <a:schemeClr val="lt1"/>
          </a:fillRef>
          <a:effectRef idx="0">
            <a:schemeClr val="accent4"/>
          </a:effectRef>
          <a:fontRef idx="minor">
            <a:schemeClr val="dk1"/>
          </a:fontRef>
        </p:style>
      </p:pic>
      <p:sp>
        <p:nvSpPr>
          <p:cNvPr id="4" name="TextBox 3"/>
          <p:cNvSpPr txBox="1"/>
          <p:nvPr/>
        </p:nvSpPr>
        <p:spPr>
          <a:xfrm>
            <a:off x="683568" y="351170"/>
            <a:ext cx="8352928" cy="400110"/>
          </a:xfrm>
          <a:prstGeom prst="rect">
            <a:avLst/>
          </a:prstGeom>
          <a:noFill/>
        </p:spPr>
        <p:txBody>
          <a:bodyPr wrap="square" rtlCol="0">
            <a:spAutoFit/>
          </a:bodyPr>
          <a:lstStyle/>
          <a:p>
            <a:r>
              <a:rPr lang="en-GB" sz="2000" dirty="0" smtClean="0">
                <a:solidFill>
                  <a:srgbClr val="FF0000"/>
                </a:solidFill>
                <a:latin typeface="Accent SF" pitchFamily="2" charset="0"/>
              </a:rPr>
              <a:t>Knowledge Organiser  - Colour Theory &amp; Mark Making</a:t>
            </a:r>
            <a:endParaRPr lang="en-GB" sz="2000" dirty="0">
              <a:solidFill>
                <a:srgbClr val="FF0000"/>
              </a:solidFill>
              <a:latin typeface="Accent SF" pitchFamily="2" charset="0"/>
            </a:endParaRPr>
          </a:p>
        </p:txBody>
      </p:sp>
      <p:sp>
        <p:nvSpPr>
          <p:cNvPr id="5" name="TextBox 4"/>
          <p:cNvSpPr txBox="1"/>
          <p:nvPr/>
        </p:nvSpPr>
        <p:spPr>
          <a:xfrm>
            <a:off x="353417" y="1061435"/>
            <a:ext cx="2418383"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en-US" dirty="0"/>
              <a:t>In art, tone refers to the degree of </a:t>
            </a:r>
            <a:r>
              <a:rPr lang="en-US" altLang="en-US" u="sng" dirty="0"/>
              <a:t>lightness</a:t>
            </a:r>
            <a:r>
              <a:rPr lang="en-US" altLang="en-US" dirty="0"/>
              <a:t> or </a:t>
            </a:r>
            <a:r>
              <a:rPr lang="en-US" altLang="en-US" u="sng" dirty="0"/>
              <a:t>darkness</a:t>
            </a:r>
            <a:r>
              <a:rPr lang="en-US" altLang="en-US" dirty="0"/>
              <a:t> of an area. </a:t>
            </a:r>
            <a:endParaRPr lang="en-US" altLang="en-US" dirty="0" smtClean="0"/>
          </a:p>
          <a:p>
            <a:endParaRPr lang="en-US" altLang="en-US" dirty="0"/>
          </a:p>
          <a:p>
            <a:r>
              <a:rPr lang="en-US" altLang="en-US" dirty="0"/>
              <a:t>Tone varies from light, medium and dark.</a:t>
            </a:r>
          </a:p>
          <a:p>
            <a:endParaRPr lang="en-US" altLang="en-US" dirty="0"/>
          </a:p>
          <a:p>
            <a:r>
              <a:rPr lang="en-GB" dirty="0" smtClean="0"/>
              <a:t>.</a:t>
            </a:r>
            <a:endParaRPr lang="en-GB" dirty="0"/>
          </a:p>
        </p:txBody>
      </p:sp>
      <p:sp>
        <p:nvSpPr>
          <p:cNvPr id="6" name="TextBox 5"/>
          <p:cNvSpPr txBox="1"/>
          <p:nvPr/>
        </p:nvSpPr>
        <p:spPr>
          <a:xfrm>
            <a:off x="179512" y="3470583"/>
            <a:ext cx="2850429" cy="246221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GB" sz="2000" dirty="0" smtClean="0">
              <a:latin typeface="Adamsky Outline SF" pitchFamily="2" charset="0"/>
            </a:endParaRPr>
          </a:p>
          <a:p>
            <a:r>
              <a:rPr lang="en-GB" sz="2000" dirty="0" smtClean="0">
                <a:latin typeface="Adamsky Outline SF" pitchFamily="2" charset="0"/>
              </a:rPr>
              <a:t>Observational </a:t>
            </a:r>
            <a:r>
              <a:rPr lang="en-GB" sz="2000" dirty="0">
                <a:latin typeface="Adamsky Outline SF" pitchFamily="2" charset="0"/>
              </a:rPr>
              <a:t>drawing is to </a:t>
            </a:r>
            <a:r>
              <a:rPr lang="en-GB" sz="2000" dirty="0" smtClean="0">
                <a:latin typeface="Adamsky Outline SF" pitchFamily="2" charset="0"/>
              </a:rPr>
              <a:t>observe</a:t>
            </a:r>
          </a:p>
          <a:p>
            <a:r>
              <a:rPr lang="en-GB" sz="2000" dirty="0" smtClean="0">
                <a:latin typeface="Adamsky Outline SF" pitchFamily="2" charset="0"/>
              </a:rPr>
              <a:t> </a:t>
            </a:r>
            <a:r>
              <a:rPr lang="en-GB" dirty="0">
                <a:latin typeface="Adamsky Outline SF" pitchFamily="2" charset="0"/>
              </a:rPr>
              <a:t>( look closely at an object or view and draw what we can see ).</a:t>
            </a:r>
            <a:br>
              <a:rPr lang="en-GB" dirty="0">
                <a:latin typeface="Adamsky Outline SF" pitchFamily="2" charset="0"/>
              </a:rPr>
            </a:br>
            <a:r>
              <a:rPr lang="en-GB" dirty="0">
                <a:latin typeface="Adamsky Outline SF" pitchFamily="2" charset="0"/>
              </a:rPr>
              <a:t/>
            </a:r>
            <a:br>
              <a:rPr lang="en-GB" dirty="0">
                <a:latin typeface="Adamsky Outline SF" pitchFamily="2" charset="0"/>
              </a:rPr>
            </a:br>
            <a:endParaRPr lang="en-GB" sz="2000" dirty="0">
              <a:latin typeface="Adamsky Outline SF" pitchFamily="2" charset="0"/>
            </a:endParaRPr>
          </a:p>
        </p:txBody>
      </p:sp>
      <p:pic>
        <p:nvPicPr>
          <p:cNvPr id="1026" name="Picture 2" descr="C:\Users\bgs\AppData\Local\Microsoft\Windows\Temporary Internet Files\Content.IE5\NDEZH2S1\note-296384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9942" y="3082340"/>
            <a:ext cx="2468486" cy="2290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1042383">
            <a:off x="3025013" y="3228537"/>
            <a:ext cx="2369678" cy="2308324"/>
          </a:xfrm>
          <a:prstGeom prst="rect">
            <a:avLst/>
          </a:prstGeom>
          <a:noFill/>
        </p:spPr>
        <p:txBody>
          <a:bodyPr wrap="square" rtlCol="0">
            <a:spAutoFit/>
          </a:bodyPr>
          <a:lstStyle/>
          <a:p>
            <a:pPr algn="ctr"/>
            <a:r>
              <a:rPr lang="en-GB" dirty="0" smtClean="0"/>
              <a:t>Key Words</a:t>
            </a:r>
          </a:p>
          <a:p>
            <a:pPr algn="ctr"/>
            <a:r>
              <a:rPr lang="en-GB" dirty="0"/>
              <a:t>Figurative</a:t>
            </a:r>
          </a:p>
          <a:p>
            <a:pPr algn="ctr"/>
            <a:r>
              <a:rPr lang="en-GB" dirty="0"/>
              <a:t>Still Life  </a:t>
            </a:r>
          </a:p>
          <a:p>
            <a:pPr algn="ctr"/>
            <a:r>
              <a:rPr lang="en-GB" dirty="0" smtClean="0"/>
              <a:t>Landscape</a:t>
            </a:r>
          </a:p>
          <a:p>
            <a:pPr algn="ctr"/>
            <a:r>
              <a:rPr lang="en-GB" dirty="0" smtClean="0"/>
              <a:t>Tone </a:t>
            </a:r>
          </a:p>
          <a:p>
            <a:pPr algn="ctr"/>
            <a:r>
              <a:rPr lang="en-GB" dirty="0" smtClean="0"/>
              <a:t>Colour</a:t>
            </a:r>
          </a:p>
          <a:p>
            <a:pPr algn="ctr"/>
            <a:r>
              <a:rPr lang="en-GB" dirty="0" smtClean="0"/>
              <a:t>Cross hatch</a:t>
            </a:r>
            <a:endParaRPr lang="en-GB" dirty="0"/>
          </a:p>
          <a:p>
            <a:endParaRPr lang="en-GB" dirty="0"/>
          </a:p>
        </p:txBody>
      </p:sp>
      <p:pic>
        <p:nvPicPr>
          <p:cNvPr id="8" name="Picture 3" descr="C:\Users\bgs\AppData\Local\Microsoft\Windows\Temporary Internet Files\Content.IE5\5O9P2H40\128613797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842532">
            <a:off x="71147" y="247152"/>
            <a:ext cx="605953" cy="6586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bgs\AppData\Local\Microsoft\Windows\Temporary Internet Files\Content.IE5\2GH6AYAC\arteasel4c[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972" y="5209715"/>
            <a:ext cx="1506055" cy="14225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0318" y="5483954"/>
            <a:ext cx="885498" cy="121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418" y="5557864"/>
            <a:ext cx="1286669" cy="88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141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775" y="692696"/>
            <a:ext cx="5395394" cy="15081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Australian Aboriginal Art</a:t>
            </a:r>
          </a:p>
          <a:p>
            <a:endParaRPr lang="en-GB" sz="1400" dirty="0" smtClean="0"/>
          </a:p>
          <a:p>
            <a:pPr marL="285750" indent="-285750">
              <a:buFont typeface="Arial" panose="020B0604020202020204" pitchFamily="34" charset="0"/>
              <a:buChar char="•"/>
            </a:pPr>
            <a:r>
              <a:rPr lang="en-GB" sz="1200" dirty="0" smtClean="0"/>
              <a:t>The Aborigines have occupied Australia for at least 50 thousand years. They have one of the oldest living art traditions in the world .</a:t>
            </a:r>
          </a:p>
          <a:p>
            <a:pPr marL="285750" indent="-285750">
              <a:buFont typeface="Arial" panose="020B0604020202020204" pitchFamily="34" charset="0"/>
              <a:buChar char="•"/>
            </a:pPr>
            <a:r>
              <a:rPr lang="en-GB" sz="1200" dirty="0" smtClean="0"/>
              <a:t>The art that the Aborigines show in their paintings often refers to the “The Dreaming's” the myths and stories of their ancestors.</a:t>
            </a:r>
          </a:p>
          <a:p>
            <a:pPr marL="285750" indent="-285750">
              <a:buFont typeface="Arial" panose="020B0604020202020204" pitchFamily="34" charset="0"/>
              <a:buChar char="•"/>
            </a:pPr>
            <a:endParaRPr lang="en-GB"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75" y="3379092"/>
            <a:ext cx="1899282" cy="126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217" y="4654297"/>
            <a:ext cx="2915815" cy="1015663"/>
          </a:xfrm>
          <a:prstGeom prst="rect">
            <a:avLst/>
          </a:prstGeom>
          <a:noFill/>
        </p:spPr>
        <p:txBody>
          <a:bodyPr wrap="square" rtlCol="0">
            <a:spAutoFit/>
          </a:bodyPr>
          <a:lstStyle/>
          <a:p>
            <a:endParaRPr lang="en-GB" sz="1200" dirty="0" smtClean="0"/>
          </a:p>
          <a:p>
            <a:r>
              <a:rPr lang="en-GB" sz="1200" dirty="0" smtClean="0"/>
              <a:t>The Aborigines used to paint on the walls of rock shelters or on tree bark using natural materials as paint.</a:t>
            </a:r>
          </a:p>
          <a:p>
            <a:endParaRPr lang="en-GB" sz="1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419" y="3411624"/>
            <a:ext cx="1572220" cy="199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5608404"/>
            <a:ext cx="7182799"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400" dirty="0" smtClean="0"/>
              <a:t>One characteristic of Aboriginal paintings is simplistic images drawn from above. </a:t>
            </a:r>
            <a:endParaRPr lang="en-GB" sz="1400" dirty="0"/>
          </a:p>
        </p:txBody>
      </p:sp>
      <p:sp>
        <p:nvSpPr>
          <p:cNvPr id="6" name="TextBox 5"/>
          <p:cNvSpPr txBox="1"/>
          <p:nvPr/>
        </p:nvSpPr>
        <p:spPr>
          <a:xfrm>
            <a:off x="5940152" y="2564904"/>
            <a:ext cx="3024336"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smtClean="0"/>
              <a:t>Aboriginal paintings depict stories and myths about their ancestors and the creation of their land</a:t>
            </a:r>
            <a:endParaRPr lang="en-GB" sz="14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380" y="3411623"/>
            <a:ext cx="3677084" cy="1025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796136" y="4507996"/>
            <a:ext cx="2736304"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400" dirty="0" smtClean="0"/>
              <a:t>Animals are often drawn with their skeleton and inner organs showing. Crosshatching and dotting are added for decoration.</a:t>
            </a:r>
            <a:endParaRPr lang="en-GB" sz="1400" dirty="0"/>
          </a:p>
        </p:txBody>
      </p:sp>
      <p:sp>
        <p:nvSpPr>
          <p:cNvPr id="10" name="TextBox 9"/>
          <p:cNvSpPr txBox="1"/>
          <p:nvPr/>
        </p:nvSpPr>
        <p:spPr>
          <a:xfrm>
            <a:off x="251520" y="6093296"/>
            <a:ext cx="7632848" cy="923330"/>
          </a:xfrm>
          <a:prstGeom prst="rect">
            <a:avLst/>
          </a:prstGeom>
          <a:noFill/>
        </p:spPr>
        <p:txBody>
          <a:bodyPr wrap="square" rtlCol="0">
            <a:spAutoFit/>
          </a:bodyPr>
          <a:lstStyle/>
          <a:p>
            <a:pPr algn="ctr"/>
            <a:r>
              <a:rPr lang="en-GB" dirty="0" smtClean="0">
                <a:solidFill>
                  <a:schemeClr val="accent4">
                    <a:lumMod val="75000"/>
                  </a:schemeClr>
                </a:solidFill>
              </a:rPr>
              <a:t>Word Bank  </a:t>
            </a:r>
          </a:p>
          <a:p>
            <a:pPr algn="ctr"/>
            <a:r>
              <a:rPr lang="en-GB" dirty="0" smtClean="0">
                <a:solidFill>
                  <a:srgbClr val="C00000"/>
                </a:solidFill>
              </a:rPr>
              <a:t>Paint     Composition     Aboriginal  Colour    Design     Symbols   Technique  </a:t>
            </a:r>
          </a:p>
          <a:p>
            <a:endParaRPr lang="en-GB" dirty="0"/>
          </a:p>
        </p:txBody>
      </p:sp>
      <p:sp>
        <p:nvSpPr>
          <p:cNvPr id="11" name="TextBox 10"/>
          <p:cNvSpPr txBox="1"/>
          <p:nvPr/>
        </p:nvSpPr>
        <p:spPr>
          <a:xfrm>
            <a:off x="395536" y="0"/>
            <a:ext cx="5904656" cy="646331"/>
          </a:xfrm>
          <a:prstGeom prst="rect">
            <a:avLst/>
          </a:prstGeom>
          <a:noFill/>
        </p:spPr>
        <p:txBody>
          <a:bodyPr wrap="square" rtlCol="0">
            <a:spAutoFit/>
          </a:bodyPr>
          <a:lstStyle/>
          <a:p>
            <a:endParaRPr lang="en-GB" dirty="0" smtClean="0">
              <a:latin typeface="Accord Heavy SF" panose="020BE200000000000000" pitchFamily="34" charset="0"/>
            </a:endParaRPr>
          </a:p>
          <a:p>
            <a:r>
              <a:rPr lang="en-GB" dirty="0" smtClean="0">
                <a:latin typeface="Accord Heavy SF" panose="020BE200000000000000" pitchFamily="34" charset="0"/>
              </a:rPr>
              <a:t>Knowledge Organiser   - Year 7 Aboriginal Art</a:t>
            </a:r>
            <a:endParaRPr lang="en-GB" dirty="0">
              <a:latin typeface="Accord Heavy SF" panose="020BE200000000000000" pitchFamily="34" charset="0"/>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9" y="148911"/>
            <a:ext cx="2880319" cy="219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2564904"/>
            <a:ext cx="5040560" cy="646331"/>
          </a:xfrm>
          <a:prstGeom prst="rect">
            <a:avLst/>
          </a:prstGeom>
          <a:noFill/>
        </p:spPr>
        <p:txBody>
          <a:bodyPr wrap="square" rtlCol="0">
            <a:spAutoFit/>
          </a:bodyPr>
          <a:lstStyle/>
          <a:p>
            <a:r>
              <a:rPr lang="en-GB" dirty="0" smtClean="0"/>
              <a:t>Skills -   Observational Drawing , Painting  with powder paints,  Colour Theory , Mark Making </a:t>
            </a:r>
            <a:endParaRPr lang="en-GB" dirty="0"/>
          </a:p>
        </p:txBody>
      </p:sp>
    </p:spTree>
    <p:extLst>
      <p:ext uri="{BB962C8B-B14F-4D97-AF65-F5344CB8AC3E}">
        <p14:creationId xmlns:p14="http://schemas.microsoft.com/office/powerpoint/2010/main" val="1136491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5112568"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t>Knowledge Organiser  -Elephant Parade Project</a:t>
            </a:r>
            <a:endParaRPr lang="en-GB" dirty="0"/>
          </a:p>
        </p:txBody>
      </p:sp>
      <p:pic>
        <p:nvPicPr>
          <p:cNvPr id="6" name="Picture 8" descr="Hom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5" y="842746"/>
            <a:ext cx="2757468" cy="1077343"/>
          </a:xfrm>
          <a:prstGeom prst="rect">
            <a:avLst/>
          </a:prstGeom>
          <a:ln/>
        </p:spPr>
        <p:style>
          <a:lnRef idx="2">
            <a:schemeClr val="accent5"/>
          </a:lnRef>
          <a:fillRef idx="1">
            <a:schemeClr val="lt1"/>
          </a:fillRef>
          <a:effectRef idx="0">
            <a:schemeClr val="accent5"/>
          </a:effectRef>
          <a:fontRef idx="minor">
            <a:schemeClr val="dk1"/>
          </a:fontRef>
        </p:style>
      </p:pic>
      <p:sp>
        <p:nvSpPr>
          <p:cNvPr id="4" name="TextBox 3"/>
          <p:cNvSpPr txBox="1"/>
          <p:nvPr/>
        </p:nvSpPr>
        <p:spPr>
          <a:xfrm>
            <a:off x="395536" y="2204864"/>
            <a:ext cx="2808312"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en-US" sz="1200" b="1" dirty="0"/>
              <a:t>Elephant Family has been campaigning for the conservation of the endangered Asian elephant since 2002, and is the only UK charity dedicated solely and exclusively to saving the Asian elephant from extinction in the wild. The mission of Elephant Parade is to become the world's largest financial support </a:t>
            </a:r>
            <a:r>
              <a:rPr lang="en-US" altLang="en-US" sz="1200" b="1" dirty="0" smtClean="0"/>
              <a:t>organization </a:t>
            </a:r>
            <a:r>
              <a:rPr lang="en-US" altLang="en-US" sz="1200" b="1" dirty="0"/>
              <a:t>for Asian elephants. This new project aims to raise public awareness</a:t>
            </a:r>
            <a:r>
              <a:rPr lang="en-US" altLang="en-US" sz="1200" b="1" dirty="0" smtClean="0"/>
              <a:t>, gather signatures </a:t>
            </a:r>
            <a:r>
              <a:rPr lang="en-US" altLang="en-US" sz="1200" b="1" dirty="0"/>
              <a:t>for a government petition, and raise vital funds for conservation projects</a:t>
            </a:r>
            <a:r>
              <a:rPr lang="en-US" altLang="en-US" sz="1200" dirty="0"/>
              <a:t> in Asia. </a:t>
            </a:r>
            <a:br>
              <a:rPr lang="en-US" altLang="en-US" sz="1200" dirty="0"/>
            </a:br>
            <a:endParaRPr lang="en-GB" sz="1200" dirty="0"/>
          </a:p>
        </p:txBody>
      </p:sp>
      <p:sp>
        <p:nvSpPr>
          <p:cNvPr id="5" name="TextBox 4"/>
          <p:cNvSpPr txBox="1"/>
          <p:nvPr/>
        </p:nvSpPr>
        <p:spPr>
          <a:xfrm>
            <a:off x="4139952" y="1196752"/>
            <a:ext cx="4248472" cy="369332"/>
          </a:xfrm>
          <a:prstGeom prst="rect">
            <a:avLst/>
          </a:prstGeom>
          <a:noFill/>
        </p:spPr>
        <p:txBody>
          <a:bodyPr wrap="square" rtlCol="0">
            <a:spAutoFit/>
          </a:bodyPr>
          <a:lstStyle/>
          <a:p>
            <a:endParaRPr lang="en-GB" dirty="0"/>
          </a:p>
        </p:txBody>
      </p:sp>
      <p:pic>
        <p:nvPicPr>
          <p:cNvPr id="9" name="Picture 13" descr="Elephant Parade London 2010 Photos - Greetings from the Jungle">
            <a:hlinkClick r:id="rId4" tooltip="View Full-Siz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4353" y="708042"/>
            <a:ext cx="1468904" cy="11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1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665" y="2100293"/>
            <a:ext cx="1426706" cy="120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274353" y="4171441"/>
            <a:ext cx="1585679" cy="187743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400" b="1" dirty="0"/>
              <a:t>Endangered Species Act (ESA):</a:t>
            </a:r>
            <a:r>
              <a:rPr lang="en-GB" sz="1400" dirty="0"/>
              <a:t> The African elephant is listed as </a:t>
            </a:r>
            <a:r>
              <a:rPr lang="en-GB" sz="1400" b="1" dirty="0">
                <a:solidFill>
                  <a:schemeClr val="accent6">
                    <a:lumMod val="50000"/>
                  </a:schemeClr>
                </a:solidFill>
              </a:rPr>
              <a:t>threatened</a:t>
            </a:r>
            <a:r>
              <a:rPr lang="en-GB" sz="1400" dirty="0">
                <a:solidFill>
                  <a:schemeClr val="accent6">
                    <a:lumMod val="50000"/>
                  </a:schemeClr>
                </a:solidFill>
              </a:rPr>
              <a:t>.</a:t>
            </a:r>
            <a:r>
              <a:rPr lang="en-GB" sz="1400" dirty="0"/>
              <a:t> </a:t>
            </a:r>
            <a:br>
              <a:rPr lang="en-GB" sz="1400" dirty="0"/>
            </a:br>
            <a:r>
              <a:rPr lang="en-GB" sz="1400" dirty="0"/>
              <a:t>The Asian elephant is listed as </a:t>
            </a:r>
            <a:r>
              <a:rPr lang="en-GB" sz="1400" b="1" dirty="0">
                <a:solidFill>
                  <a:schemeClr val="accent6">
                    <a:lumMod val="50000"/>
                  </a:schemeClr>
                </a:solidFill>
              </a:rPr>
              <a:t>endangered</a:t>
            </a:r>
            <a:r>
              <a:rPr lang="en-GB" dirty="0">
                <a:solidFill>
                  <a:schemeClr val="accent6">
                    <a:lumMod val="50000"/>
                  </a:schemeClr>
                </a:solidFill>
              </a:rPr>
              <a:t>.</a:t>
            </a:r>
            <a:endParaRPr lang="en-GB" dirty="0"/>
          </a:p>
        </p:txBody>
      </p:sp>
      <p:pic>
        <p:nvPicPr>
          <p:cNvPr id="13" name="Picture 2" descr="http://www.sito.org/id/dil/Africa-1.jpg"/>
          <p:cNvPicPr>
            <a:picLocks noChangeAspect="1" noChangeArrowheads="1"/>
          </p:cNvPicPr>
          <p:nvPr/>
        </p:nvPicPr>
        <p:blipFill>
          <a:blip r:embed="rId7" cstate="print">
            <a:extLst>
              <a:ext uri="{28A0092B-C50C-407E-A947-70E740481C1C}">
                <a14:useLocalDpi xmlns:a14="http://schemas.microsoft.com/office/drawing/2010/main" val="0"/>
              </a:ext>
            </a:extLst>
          </a:blip>
          <a:srcRect l="15938" t="6300" r="17912" b="8652"/>
          <a:stretch>
            <a:fillRect/>
          </a:stretch>
        </p:blipFill>
        <p:spPr bwMode="auto">
          <a:xfrm>
            <a:off x="7195522" y="176380"/>
            <a:ext cx="1616313" cy="155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File:Decorated Indian elephant.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8220" y="641920"/>
            <a:ext cx="1231936" cy="9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 y="5110159"/>
            <a:ext cx="2411759" cy="1692771"/>
          </a:xfrm>
          <a:prstGeom prst="rect">
            <a:avLst/>
          </a:prstGeom>
          <a:noFill/>
        </p:spPr>
        <p:txBody>
          <a:bodyPr wrap="square" rtlCol="0">
            <a:spAutoFit/>
          </a:bodyPr>
          <a:lstStyle/>
          <a:p>
            <a:r>
              <a:rPr lang="en-GB" altLang="en-US" sz="1400" b="1" dirty="0" smtClean="0"/>
              <a:t>Word Bank</a:t>
            </a:r>
            <a:endParaRPr lang="en-GB" altLang="en-US" sz="1200" b="1" dirty="0" smtClean="0"/>
          </a:p>
          <a:p>
            <a:r>
              <a:rPr lang="en-GB" altLang="en-US" sz="1200" dirty="0" smtClean="0"/>
              <a:t>Hunted  </a:t>
            </a:r>
            <a:endParaRPr lang="en-GB" altLang="en-US" sz="1200" dirty="0"/>
          </a:p>
          <a:p>
            <a:r>
              <a:rPr lang="en-GB" altLang="en-US" sz="1200" dirty="0"/>
              <a:t>Ivory  </a:t>
            </a:r>
          </a:p>
          <a:p>
            <a:r>
              <a:rPr lang="en-GB" altLang="en-US" sz="1200" dirty="0"/>
              <a:t>Habitat loss – deforestation </a:t>
            </a:r>
          </a:p>
          <a:p>
            <a:r>
              <a:rPr lang="en-GB" altLang="en-US" sz="1200" dirty="0"/>
              <a:t>Poaching</a:t>
            </a:r>
          </a:p>
          <a:p>
            <a:r>
              <a:rPr lang="en-GB" altLang="en-US" sz="1200" dirty="0"/>
              <a:t>Medicine</a:t>
            </a:r>
          </a:p>
          <a:p>
            <a:r>
              <a:rPr lang="en-GB" altLang="en-US" sz="1200" dirty="0"/>
              <a:t>Food</a:t>
            </a:r>
          </a:p>
          <a:p>
            <a:endParaRPr lang="en-GB" dirty="0"/>
          </a:p>
        </p:txBody>
      </p:sp>
      <p:sp>
        <p:nvSpPr>
          <p:cNvPr id="18" name="TextBox 17"/>
          <p:cNvSpPr txBox="1"/>
          <p:nvPr/>
        </p:nvSpPr>
        <p:spPr>
          <a:xfrm>
            <a:off x="5959965" y="3922793"/>
            <a:ext cx="3004523" cy="369332"/>
          </a:xfrm>
          <a:prstGeom prst="rect">
            <a:avLst/>
          </a:prstGeom>
          <a:noFill/>
        </p:spPr>
        <p:txBody>
          <a:bodyPr wrap="square" rtlCol="0">
            <a:spAutoFit/>
          </a:bodyPr>
          <a:lstStyle/>
          <a:p>
            <a:endParaRPr lang="en-GB" dirty="0"/>
          </a:p>
        </p:txBody>
      </p:sp>
      <p:sp>
        <p:nvSpPr>
          <p:cNvPr id="20" name="TextBox 19"/>
          <p:cNvSpPr txBox="1"/>
          <p:nvPr/>
        </p:nvSpPr>
        <p:spPr>
          <a:xfrm>
            <a:off x="5148064" y="4797152"/>
            <a:ext cx="3816424" cy="215443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fontAlgn="t"/>
            <a:r>
              <a:rPr lang="en-GB" sz="1200" dirty="0">
                <a:latin typeface="Accord SF" pitchFamily="2" charset="0"/>
              </a:rPr>
              <a:t>INNOVATIVE</a:t>
            </a:r>
          </a:p>
          <a:p>
            <a:pPr fontAlgn="t"/>
            <a:r>
              <a:rPr lang="en-GB" sz="1200" dirty="0">
                <a:latin typeface="Accord SF" pitchFamily="2" charset="0"/>
              </a:rPr>
              <a:t>To introduce something new or </a:t>
            </a:r>
            <a:r>
              <a:rPr lang="en-GB" sz="1200" dirty="0" smtClean="0">
                <a:latin typeface="Accord SF" pitchFamily="2" charset="0"/>
              </a:rPr>
              <a:t>different</a:t>
            </a:r>
          </a:p>
          <a:p>
            <a:pPr fontAlgn="t"/>
            <a:endParaRPr lang="en-GB" sz="1200" dirty="0">
              <a:latin typeface="Accord SF" pitchFamily="2" charset="0"/>
            </a:endParaRPr>
          </a:p>
          <a:p>
            <a:pPr fontAlgn="t"/>
            <a:r>
              <a:rPr lang="en-GB" sz="1200" dirty="0">
                <a:latin typeface="Accord SF" pitchFamily="2" charset="0"/>
              </a:rPr>
              <a:t>IMAGINATIVE</a:t>
            </a:r>
          </a:p>
          <a:p>
            <a:pPr fontAlgn="t"/>
            <a:r>
              <a:rPr lang="en-GB" sz="1200" dirty="0">
                <a:latin typeface="Accord SF" pitchFamily="2" charset="0"/>
              </a:rPr>
              <a:t>Showing how you have used your mind to create new ideas or </a:t>
            </a:r>
            <a:r>
              <a:rPr lang="en-GB" sz="1200" dirty="0" smtClean="0">
                <a:latin typeface="Accord SF" pitchFamily="2" charset="0"/>
              </a:rPr>
              <a:t>images</a:t>
            </a:r>
          </a:p>
          <a:p>
            <a:pPr fontAlgn="t"/>
            <a:endParaRPr lang="en-GB" sz="1200" dirty="0">
              <a:latin typeface="Accord SF" pitchFamily="2" charset="0"/>
            </a:endParaRPr>
          </a:p>
          <a:p>
            <a:pPr fontAlgn="t"/>
            <a:r>
              <a:rPr lang="en-GB" sz="1200" dirty="0">
                <a:latin typeface="Accord SF" pitchFamily="2" charset="0"/>
              </a:rPr>
              <a:t>NEGATIVE SPACE</a:t>
            </a:r>
          </a:p>
          <a:p>
            <a:pPr fontAlgn="t"/>
            <a:r>
              <a:rPr lang="en-GB" sz="1200" dirty="0">
                <a:latin typeface="Accord SF" pitchFamily="2" charset="0"/>
              </a:rPr>
              <a:t>The space around and between the subject(s) of an </a:t>
            </a:r>
            <a:r>
              <a:rPr lang="en-GB" sz="1200" dirty="0"/>
              <a:t>image. </a:t>
            </a:r>
          </a:p>
          <a:p>
            <a:endParaRPr lang="en-GB" sz="1400" dirty="0"/>
          </a:p>
        </p:txBody>
      </p:sp>
      <p:sp>
        <p:nvSpPr>
          <p:cNvPr id="22" name="TextBox 21"/>
          <p:cNvSpPr txBox="1"/>
          <p:nvPr/>
        </p:nvSpPr>
        <p:spPr>
          <a:xfrm>
            <a:off x="4963943" y="1809955"/>
            <a:ext cx="3712513" cy="290848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fontAlgn="t"/>
            <a:r>
              <a:rPr lang="en-GB" sz="1100" dirty="0">
                <a:latin typeface="Accord SF" pitchFamily="2" charset="0"/>
              </a:rPr>
              <a:t>INCORPORATE</a:t>
            </a:r>
          </a:p>
          <a:p>
            <a:pPr fontAlgn="t"/>
            <a:r>
              <a:rPr lang="en-GB" sz="1100" dirty="0">
                <a:latin typeface="Accord SF" pitchFamily="2" charset="0"/>
              </a:rPr>
              <a:t>To add or include within your </a:t>
            </a:r>
            <a:r>
              <a:rPr lang="en-GB" sz="1100" dirty="0" smtClean="0">
                <a:latin typeface="Accord SF" pitchFamily="2" charset="0"/>
              </a:rPr>
              <a:t>work</a:t>
            </a:r>
          </a:p>
          <a:p>
            <a:pPr fontAlgn="t"/>
            <a:endParaRPr lang="en-GB" sz="1100" dirty="0">
              <a:latin typeface="Accord SF" pitchFamily="2" charset="0"/>
            </a:endParaRPr>
          </a:p>
          <a:p>
            <a:pPr fontAlgn="t"/>
            <a:r>
              <a:rPr lang="en-GB" sz="1100" dirty="0">
                <a:latin typeface="Accord SF" pitchFamily="2" charset="0"/>
              </a:rPr>
              <a:t>ORIGINAL </a:t>
            </a:r>
            <a:endParaRPr lang="en-GB" sz="1100" dirty="0" smtClean="0">
              <a:latin typeface="Accord SF" pitchFamily="2" charset="0"/>
            </a:endParaRPr>
          </a:p>
          <a:p>
            <a:pPr fontAlgn="t"/>
            <a:r>
              <a:rPr lang="en-GB" sz="1100" dirty="0" smtClean="0">
                <a:latin typeface="Accord SF" pitchFamily="2" charset="0"/>
              </a:rPr>
              <a:t>A </a:t>
            </a:r>
            <a:r>
              <a:rPr lang="en-GB" sz="1100" dirty="0">
                <a:latin typeface="Accord SF" pitchFamily="2" charset="0"/>
              </a:rPr>
              <a:t>new fresh or inventive </a:t>
            </a:r>
            <a:r>
              <a:rPr lang="en-GB" sz="1100" dirty="0" smtClean="0">
                <a:latin typeface="Accord SF" pitchFamily="2" charset="0"/>
              </a:rPr>
              <a:t>idea</a:t>
            </a:r>
          </a:p>
          <a:p>
            <a:pPr fontAlgn="t"/>
            <a:endParaRPr lang="en-GB" sz="1100" dirty="0">
              <a:latin typeface="Accord SF" pitchFamily="2" charset="0"/>
            </a:endParaRPr>
          </a:p>
          <a:p>
            <a:pPr fontAlgn="t"/>
            <a:r>
              <a:rPr lang="en-GB" sz="1100" dirty="0">
                <a:latin typeface="Accord SF" pitchFamily="2" charset="0"/>
              </a:rPr>
              <a:t>TONE</a:t>
            </a:r>
          </a:p>
          <a:p>
            <a:pPr fontAlgn="t"/>
            <a:r>
              <a:rPr lang="en-GB" sz="1100" dirty="0">
                <a:latin typeface="Accord SF" pitchFamily="2" charset="0"/>
              </a:rPr>
              <a:t>Refers to the lightness or darkness of an </a:t>
            </a:r>
            <a:r>
              <a:rPr lang="en-GB" sz="1100" dirty="0" smtClean="0">
                <a:latin typeface="Accord SF" pitchFamily="2" charset="0"/>
              </a:rPr>
              <a:t>object</a:t>
            </a:r>
          </a:p>
          <a:p>
            <a:pPr fontAlgn="t"/>
            <a:endParaRPr lang="en-GB" sz="1100" dirty="0">
              <a:latin typeface="Accord SF" pitchFamily="2" charset="0"/>
            </a:endParaRPr>
          </a:p>
          <a:p>
            <a:pPr fontAlgn="t"/>
            <a:r>
              <a:rPr lang="en-GB" sz="1100" dirty="0">
                <a:latin typeface="Accord SF" pitchFamily="2" charset="0"/>
              </a:rPr>
              <a:t>BLEND</a:t>
            </a:r>
          </a:p>
          <a:p>
            <a:pPr fontAlgn="t"/>
            <a:r>
              <a:rPr lang="en-GB" sz="1100" dirty="0">
                <a:latin typeface="Accord SF" pitchFamily="2" charset="0"/>
              </a:rPr>
              <a:t>To add one colour to another </a:t>
            </a:r>
            <a:r>
              <a:rPr lang="en-GB" sz="1100" dirty="0" smtClean="0">
                <a:latin typeface="Accord SF" pitchFamily="2" charset="0"/>
              </a:rPr>
              <a:t>colour</a:t>
            </a:r>
          </a:p>
          <a:p>
            <a:pPr fontAlgn="t"/>
            <a:endParaRPr lang="en-GB" sz="1100" dirty="0">
              <a:latin typeface="Accord SF" pitchFamily="2" charset="0"/>
            </a:endParaRPr>
          </a:p>
          <a:p>
            <a:pPr fontAlgn="t"/>
            <a:r>
              <a:rPr lang="en-GB" sz="1100" dirty="0">
                <a:latin typeface="Accord SF" pitchFamily="2" charset="0"/>
              </a:rPr>
              <a:t>MEDIA</a:t>
            </a:r>
          </a:p>
          <a:p>
            <a:pPr fontAlgn="t"/>
            <a:r>
              <a:rPr lang="en-GB" sz="1100" dirty="0">
                <a:latin typeface="Accord SF" pitchFamily="2" charset="0"/>
              </a:rPr>
              <a:t>The type of material used by the artist to create their artwork.</a:t>
            </a:r>
          </a:p>
          <a:p>
            <a:endParaRPr lang="en-GB" dirty="0"/>
          </a:p>
        </p:txBody>
      </p:sp>
      <p:pic>
        <p:nvPicPr>
          <p:cNvPr id="25" name="Picture 6" descr="http://t1.gstatic.com/images?q=tbn:ANd9GcTYr4FYPLehit5u0lpGEA-SQUHwizfYrBP0adBRCUivfoAkaRVtNg"/>
          <p:cNvPicPr>
            <a:picLocks noChangeAspect="1" noChangeArrowheads="1"/>
          </p:cNvPicPr>
          <p:nvPr/>
        </p:nvPicPr>
        <p:blipFill>
          <a:blip r:embed="rId10" cstate="print">
            <a:extLst>
              <a:ext uri="{28A0092B-C50C-407E-A947-70E740481C1C}">
                <a14:useLocalDpi xmlns:a14="http://schemas.microsoft.com/office/drawing/2010/main" val="0"/>
              </a:ext>
            </a:extLst>
          </a:blip>
          <a:srcRect l="4601" r="5811"/>
          <a:stretch>
            <a:fillRect/>
          </a:stretch>
        </p:blipFill>
        <p:spPr bwMode="auto">
          <a:xfrm>
            <a:off x="2193981" y="6196854"/>
            <a:ext cx="648072" cy="5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http://www.catchingelephant.com/wp-content/uploads/2011/04/11.jpg"/>
          <p:cNvPicPr>
            <a:picLocks noChangeAspect="1" noChangeArrowheads="1"/>
          </p:cNvPicPr>
          <p:nvPr/>
        </p:nvPicPr>
        <p:blipFill>
          <a:blip r:embed="rId11" cstate="print">
            <a:extLst>
              <a:ext uri="{28A0092B-C50C-407E-A947-70E740481C1C}">
                <a14:useLocalDpi xmlns:a14="http://schemas.microsoft.com/office/drawing/2010/main" val="0"/>
              </a:ext>
            </a:extLst>
          </a:blip>
          <a:srcRect l="9375" t="17188" r="16797"/>
          <a:stretch>
            <a:fillRect/>
          </a:stretch>
        </p:blipFill>
        <p:spPr bwMode="auto">
          <a:xfrm>
            <a:off x="3173760" y="6186368"/>
            <a:ext cx="629675" cy="51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1205880" y="5110159"/>
            <a:ext cx="1745940" cy="600164"/>
          </a:xfrm>
          <a:prstGeom prst="rect">
            <a:avLst/>
          </a:prstGeom>
          <a:noFill/>
        </p:spPr>
        <p:txBody>
          <a:bodyPr wrap="square" rtlCol="0">
            <a:spAutoFit/>
          </a:bodyPr>
          <a:lstStyle/>
          <a:p>
            <a:r>
              <a:rPr lang="en-GB" sz="1100" dirty="0" smtClean="0"/>
              <a:t>Skills – Drawing from imagination – painting and applying </a:t>
            </a:r>
            <a:r>
              <a:rPr lang="en-GB" sz="1100" smtClean="0"/>
              <a:t>mixed media </a:t>
            </a:r>
            <a:endParaRPr lang="en-GB" sz="1100" dirty="0"/>
          </a:p>
        </p:txBody>
      </p:sp>
    </p:spTree>
    <p:extLst>
      <p:ext uri="{BB962C8B-B14F-4D97-AF65-F5344CB8AC3E}">
        <p14:creationId xmlns:p14="http://schemas.microsoft.com/office/powerpoint/2010/main" val="1977538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3074</TotalTime>
  <Words>414</Words>
  <Application>Microsoft Office PowerPoint</Application>
  <PresentationFormat>On-screen Show (4:3)</PresentationFormat>
  <Paragraphs>63</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Accent SF</vt:lpstr>
      <vt:lpstr>Accord Heavy SF</vt:lpstr>
      <vt:lpstr>Accord SF</vt:lpstr>
      <vt:lpstr>Adamsky Outline SF</vt:lpstr>
      <vt:lpstr>Arial</vt:lpstr>
      <vt:lpstr>Calibri</vt:lpstr>
      <vt:lpstr>Office Theme</vt:lpstr>
      <vt:lpstr>PowerPoint Presentation</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Gibbins</dc:creator>
  <cp:lastModifiedBy>B Gibbins</cp:lastModifiedBy>
  <cp:revision>16</cp:revision>
  <cp:lastPrinted>2018-07-04T11:12:42Z</cp:lastPrinted>
  <dcterms:created xsi:type="dcterms:W3CDTF">2018-07-02T15:32:52Z</dcterms:created>
  <dcterms:modified xsi:type="dcterms:W3CDTF">2019-07-01T08:14:34Z</dcterms:modified>
</cp:coreProperties>
</file>